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14"/>
  </p:notesMasterIdLst>
  <p:sldIdLst>
    <p:sldId id="256" r:id="rId2"/>
    <p:sldId id="258" r:id="rId3"/>
    <p:sldId id="257" r:id="rId4"/>
    <p:sldId id="259" r:id="rId5"/>
    <p:sldId id="260" r:id="rId6"/>
    <p:sldId id="261" r:id="rId7"/>
    <p:sldId id="285" r:id="rId8"/>
    <p:sldId id="286" r:id="rId9"/>
    <p:sldId id="287" r:id="rId10"/>
    <p:sldId id="289" r:id="rId11"/>
    <p:sldId id="288" r:id="rId12"/>
    <p:sldId id="284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66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0D296-8C6C-47B6-B30C-BE3F29DACAF0}" type="datetimeFigureOut">
              <a:rPr lang="fr-FR" smtClean="0"/>
              <a:t>05/12/2021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B7710D-B06F-44CA-ADDD-0E87FD45334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2120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92F2B6-6843-4244-BC58-F94EDE39AC7B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3820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Sunday, December 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456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Sunday, December 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639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Sunday, December 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248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Sunday, December 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51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Sunday, December 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94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Sunday, December 5,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85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Sunday, December 5,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926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Sunday, December 5,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77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Sunday, December 5,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31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Sunday, December 5,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114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Sunday, December 5,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2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Sunday, December 5, 2021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16383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3CBB9B1-7B7D-4BA1-A1AF-572168B39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2341E0-EE9A-4349-AE49-CC00858598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43193" y="457201"/>
            <a:ext cx="2942813" cy="1101435"/>
          </a:xfrm>
        </p:spPr>
        <p:txBody>
          <a:bodyPr vert="horz" lIns="0" tIns="0" rIns="0" bIns="0" rtlCol="0" anchor="b">
            <a:normAutofit/>
          </a:bodyPr>
          <a:lstStyle/>
          <a:p>
            <a:pPr algn="l"/>
            <a:r>
              <a:rPr lang="en-US" sz="2800" spc="700" dirty="0" err="1"/>
              <a:t>BlackJack</a:t>
            </a:r>
            <a:r>
              <a:rPr lang="en-US" sz="2800" spc="700" dirty="0"/>
              <a:t>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C1CC60-8925-4800-B357-F3749853D6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9" r="10760" b="-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9F15531-833F-4E60-B124-EA5624E4D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43193" y="2530549"/>
            <a:ext cx="2942813" cy="3428124"/>
          </a:xfrm>
        </p:spPr>
        <p:txBody>
          <a:bodyPr vert="horz" lIns="0" tIns="0" rIns="0" bIns="0" rtlCol="0">
            <a:normAutofit fontScale="77500" lnSpcReduction="20000"/>
          </a:bodyPr>
          <a:lstStyle/>
          <a:p>
            <a:r>
              <a:rPr lang="fr-FR" sz="1600" dirty="0"/>
              <a:t>Yanis </a:t>
            </a:r>
            <a:r>
              <a:rPr lang="fr-FR" sz="1600" dirty="0" err="1"/>
              <a:t>Benneouala</a:t>
            </a:r>
            <a:endParaRPr lang="fr-FR" sz="1600" dirty="0"/>
          </a:p>
          <a:p>
            <a:r>
              <a:rPr lang="fr-FR" sz="1600" dirty="0"/>
              <a:t>Rana Youssef</a:t>
            </a:r>
          </a:p>
          <a:p>
            <a:r>
              <a:rPr lang="fr-FR" sz="1600" dirty="0"/>
              <a:t>Sandrine Prevot</a:t>
            </a:r>
          </a:p>
          <a:p>
            <a:endParaRPr lang="fr-FR" sz="1600" dirty="0"/>
          </a:p>
          <a:p>
            <a:endParaRPr lang="fr-FR" sz="1600" dirty="0"/>
          </a:p>
          <a:p>
            <a:pPr algn="l">
              <a:lnSpc>
                <a:spcPct val="120000"/>
              </a:lnSpc>
            </a:pPr>
            <a:endParaRPr lang="en-US" sz="1400" dirty="0"/>
          </a:p>
          <a:p>
            <a:pPr algn="l">
              <a:lnSpc>
                <a:spcPct val="120000"/>
              </a:lnSpc>
            </a:pPr>
            <a:r>
              <a:rPr lang="fr-FR" sz="1600" dirty="0"/>
              <a:t>Data Analytics</a:t>
            </a:r>
          </a:p>
          <a:p>
            <a:pPr algn="l">
              <a:lnSpc>
                <a:spcPct val="120000"/>
              </a:lnSpc>
            </a:pPr>
            <a:endParaRPr lang="en-US" sz="1400" dirty="0"/>
          </a:p>
          <a:p>
            <a:pPr algn="l">
              <a:lnSpc>
                <a:spcPct val="120000"/>
              </a:lnSpc>
            </a:pPr>
            <a:r>
              <a:rPr lang="en-US" sz="1400" dirty="0"/>
              <a:t>Paris, </a:t>
            </a:r>
          </a:p>
          <a:p>
            <a:pPr algn="l">
              <a:lnSpc>
                <a:spcPct val="120000"/>
              </a:lnSpc>
            </a:pPr>
            <a:r>
              <a:rPr lang="en-US" sz="1400" dirty="0"/>
              <a:t>5 </a:t>
            </a:r>
            <a:r>
              <a:rPr lang="en-US" sz="1400" dirty="0" err="1"/>
              <a:t>décembre</a:t>
            </a:r>
            <a:r>
              <a:rPr lang="en-US" sz="1400" dirty="0"/>
              <a:t> 2021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49257"/>
          </a:xfrm>
          <a:prstGeom prst="rect">
            <a:avLst/>
          </a:prstGeom>
          <a:gradFill>
            <a:gsLst>
              <a:gs pos="34000">
                <a:schemeClr val="accent4">
                  <a:alpha val="73000"/>
                </a:schemeClr>
              </a:gs>
              <a:gs pos="100000">
                <a:schemeClr val="accent5">
                  <a:alpha val="89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8314"/>
            <a:ext cx="8115300" cy="449258"/>
          </a:xfrm>
          <a:prstGeom prst="rect">
            <a:avLst/>
          </a:prstGeom>
          <a:gradFill>
            <a:gsLst>
              <a:gs pos="22000">
                <a:schemeClr val="accent5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B1D48ACB-9BE9-41DB-90CA-B79F178A4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127" y="1340277"/>
            <a:ext cx="3338946" cy="361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62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A63A4F0-3151-43EF-BB63-D2059D221AEC}"/>
              </a:ext>
            </a:extLst>
          </p:cNvPr>
          <p:cNvSpPr txBox="1">
            <a:spLocks/>
          </p:cNvSpPr>
          <p:nvPr/>
        </p:nvSpPr>
        <p:spPr>
          <a:xfrm>
            <a:off x="260556" y="0"/>
            <a:ext cx="8797907" cy="70464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accent4"/>
                </a:solidFill>
              </a:rPr>
              <a:t>else: #dealer is playing because the </a:t>
            </a:r>
            <a:r>
              <a:rPr lang="en-US" sz="1600" dirty="0" err="1">
                <a:solidFill>
                  <a:schemeClr val="accent4"/>
                </a:solidFill>
              </a:rPr>
              <a:t>playser</a:t>
            </a:r>
            <a:r>
              <a:rPr lang="en-US" sz="1600" dirty="0">
                <a:solidFill>
                  <a:schemeClr val="accent4"/>
                </a:solidFill>
              </a:rPr>
              <a:t> said "n" (not playing)</a:t>
            </a:r>
          </a:p>
          <a:p>
            <a:pPr marL="0" indent="0">
              <a:buNone/>
            </a:pPr>
            <a:r>
              <a:rPr lang="en-US" sz="1600" dirty="0"/>
              <a:t>                </a:t>
            </a:r>
            <a:r>
              <a:rPr lang="en-US" sz="1600" dirty="0" err="1"/>
              <a:t>playing_player</a:t>
            </a:r>
            <a:r>
              <a:rPr lang="en-US" sz="1600" dirty="0"/>
              <a:t> = False  </a:t>
            </a:r>
            <a:r>
              <a:rPr lang="en-US" sz="1600" b="1" dirty="0"/>
              <a:t>#player loop stop</a:t>
            </a:r>
          </a:p>
          <a:p>
            <a:pPr marL="0" indent="0">
              <a:buNone/>
            </a:pPr>
            <a:r>
              <a:rPr lang="en-US" sz="1600" dirty="0"/>
              <a:t>                </a:t>
            </a:r>
            <a:r>
              <a:rPr lang="en-US" sz="1600" dirty="0" err="1"/>
              <a:t>deal_card</a:t>
            </a:r>
            <a:r>
              <a:rPr lang="en-US" sz="1600" dirty="0"/>
              <a:t>(</a:t>
            </a:r>
            <a:r>
              <a:rPr lang="en-US" sz="1600" dirty="0" err="1"/>
              <a:t>dealer_cards</a:t>
            </a:r>
            <a:r>
              <a:rPr lang="en-US" sz="1600" dirty="0"/>
              <a:t>)</a:t>
            </a:r>
          </a:p>
          <a:p>
            <a:pPr marL="0" indent="0">
              <a:buNone/>
            </a:pPr>
            <a:r>
              <a:rPr lang="en-US" sz="1600" dirty="0"/>
              <a:t>                print(</a:t>
            </a:r>
            <a:r>
              <a:rPr lang="en-US" sz="1600" dirty="0" err="1"/>
              <a:t>f"Your</a:t>
            </a:r>
            <a:r>
              <a:rPr lang="en-US" sz="1600" dirty="0"/>
              <a:t> cards: {</a:t>
            </a:r>
            <a:r>
              <a:rPr lang="en-US" sz="1600" dirty="0" err="1"/>
              <a:t>player_cards</a:t>
            </a:r>
            <a:r>
              <a:rPr lang="en-US" sz="1600" dirty="0"/>
              <a:t>}")</a:t>
            </a:r>
          </a:p>
          <a:p>
            <a:pPr marL="0" indent="0">
              <a:buNone/>
            </a:pPr>
            <a:r>
              <a:rPr lang="en-US" sz="1600" dirty="0"/>
              <a:t>                print(</a:t>
            </a:r>
            <a:r>
              <a:rPr lang="en-US" sz="1600" dirty="0" err="1"/>
              <a:t>f"Dealer's</a:t>
            </a:r>
            <a:r>
              <a:rPr lang="en-US" sz="1600" dirty="0"/>
              <a:t> cards {</a:t>
            </a:r>
            <a:r>
              <a:rPr lang="en-US" sz="1600" dirty="0" err="1"/>
              <a:t>dealer_cards</a:t>
            </a:r>
            <a:r>
              <a:rPr lang="en-US" sz="1600" dirty="0"/>
              <a:t>}")</a:t>
            </a:r>
          </a:p>
          <a:p>
            <a:pPr marL="0" indent="0">
              <a:buNone/>
            </a:pPr>
            <a:r>
              <a:rPr lang="en-US" sz="1600" dirty="0"/>
              <a:t>                </a:t>
            </a:r>
            <a:r>
              <a:rPr lang="en-US" sz="1600" dirty="0" err="1"/>
              <a:t>player_score</a:t>
            </a:r>
            <a:r>
              <a:rPr lang="en-US" sz="1600" dirty="0"/>
              <a:t> = sum(</a:t>
            </a:r>
            <a:r>
              <a:rPr lang="en-US" sz="1600" dirty="0" err="1"/>
              <a:t>player_cards</a:t>
            </a:r>
            <a:r>
              <a:rPr lang="en-US" sz="1600" dirty="0"/>
              <a:t>) </a:t>
            </a:r>
          </a:p>
          <a:p>
            <a:pPr marL="0" indent="0">
              <a:buNone/>
            </a:pPr>
            <a:r>
              <a:rPr lang="en-US" sz="1600" dirty="0"/>
              <a:t>                </a:t>
            </a:r>
            <a:r>
              <a:rPr lang="en-US" sz="1600" dirty="0" err="1"/>
              <a:t>dealer_score</a:t>
            </a:r>
            <a:r>
              <a:rPr lang="en-US" sz="1600" dirty="0"/>
              <a:t> = sum(</a:t>
            </a:r>
            <a:r>
              <a:rPr lang="en-US" sz="1600" dirty="0" err="1"/>
              <a:t>dealer_cards</a:t>
            </a:r>
            <a:r>
              <a:rPr lang="en-US" sz="1600" dirty="0"/>
              <a:t>)</a:t>
            </a:r>
          </a:p>
          <a:p>
            <a:pPr marL="0" indent="0">
              <a:buNone/>
            </a:pPr>
            <a:r>
              <a:rPr lang="en-US" sz="1600" dirty="0"/>
              <a:t>                                </a:t>
            </a:r>
          </a:p>
          <a:p>
            <a:pPr marL="0" indent="0">
              <a:buNone/>
            </a:pPr>
            <a:r>
              <a:rPr lang="en-US" sz="1600" dirty="0"/>
              <a:t>             	   if </a:t>
            </a:r>
            <a:r>
              <a:rPr lang="en-US" sz="1600" dirty="0" err="1"/>
              <a:t>player_score</a:t>
            </a:r>
            <a:r>
              <a:rPr lang="en-US" sz="1600" dirty="0"/>
              <a:t> &lt; </a:t>
            </a:r>
            <a:r>
              <a:rPr lang="en-US" sz="1600" dirty="0" err="1"/>
              <a:t>dealer_score</a:t>
            </a:r>
            <a:r>
              <a:rPr lang="en-US" sz="1600" dirty="0"/>
              <a:t>:</a:t>
            </a:r>
          </a:p>
          <a:p>
            <a:pPr marL="0" indent="0">
              <a:buNone/>
            </a:pPr>
            <a:r>
              <a:rPr lang="en-US" sz="1600" dirty="0"/>
              <a:t>                          print("The dealer wins! You lose!!!!!")</a:t>
            </a:r>
          </a:p>
          <a:p>
            <a:pPr marL="0" indent="0">
              <a:buNone/>
            </a:pPr>
            <a:r>
              <a:rPr lang="en-US" sz="1600" dirty="0"/>
              <a:t>                    </a:t>
            </a:r>
            <a:r>
              <a:rPr lang="en-US" sz="1600" dirty="0" err="1"/>
              <a:t>elif</a:t>
            </a:r>
            <a:r>
              <a:rPr lang="en-US" sz="1600" dirty="0"/>
              <a:t> </a:t>
            </a:r>
            <a:r>
              <a:rPr lang="en-US" sz="1600" dirty="0" err="1"/>
              <a:t>dealer_score</a:t>
            </a:r>
            <a:r>
              <a:rPr lang="en-US" sz="1600" dirty="0"/>
              <a:t> == 21:</a:t>
            </a:r>
          </a:p>
          <a:p>
            <a:pPr marL="0" indent="0">
              <a:buNone/>
            </a:pPr>
            <a:r>
              <a:rPr lang="en-US" sz="1600" dirty="0"/>
              <a:t>                          print("The dealer blackjack! You lose!!!!!") </a:t>
            </a:r>
          </a:p>
          <a:p>
            <a:pPr marL="0" indent="0">
              <a:buNone/>
            </a:pPr>
            <a:r>
              <a:rPr lang="en-US" sz="1600" dirty="0"/>
              <a:t>               	 </a:t>
            </a:r>
            <a:r>
              <a:rPr lang="en-US" sz="1600" dirty="0" err="1"/>
              <a:t>elif</a:t>
            </a:r>
            <a:r>
              <a:rPr lang="en-US" sz="1600" dirty="0"/>
              <a:t> </a:t>
            </a:r>
            <a:r>
              <a:rPr lang="en-US" sz="1600" dirty="0" err="1"/>
              <a:t>dealer_score</a:t>
            </a:r>
            <a:r>
              <a:rPr lang="en-US" sz="1600" dirty="0"/>
              <a:t> &lt; 17 :</a:t>
            </a:r>
          </a:p>
          <a:p>
            <a:pPr marL="0" indent="0">
              <a:buNone/>
            </a:pPr>
            <a:r>
              <a:rPr lang="en-US" sz="1600" dirty="0"/>
              <a:t>                          </a:t>
            </a:r>
            <a:r>
              <a:rPr lang="en-US" sz="16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dealer_playing</a:t>
            </a: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= True # le dealer keep playing until the cards are equal to 17</a:t>
            </a:r>
          </a:p>
          <a:p>
            <a:pPr marL="0" indent="0">
              <a:buNone/>
            </a:pPr>
            <a:r>
              <a:rPr lang="en-US" sz="1600" dirty="0"/>
              <a:t>        </a:t>
            </a:r>
          </a:p>
          <a:p>
            <a:pPr marL="0" indent="0">
              <a:buNone/>
            </a:pPr>
            <a:endParaRPr lang="en-US" sz="1600" b="1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9F34613-81B0-429D-8A5D-6BB2959B958B}"/>
              </a:ext>
            </a:extLst>
          </p:cNvPr>
          <p:cNvSpPr/>
          <p:nvPr/>
        </p:nvSpPr>
        <p:spPr>
          <a:xfrm>
            <a:off x="8893275" y="5316794"/>
            <a:ext cx="3038169" cy="595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5991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A63A4F0-3151-43EF-BB63-D2059D221AEC}"/>
              </a:ext>
            </a:extLst>
          </p:cNvPr>
          <p:cNvSpPr txBox="1">
            <a:spLocks/>
          </p:cNvSpPr>
          <p:nvPr/>
        </p:nvSpPr>
        <p:spPr>
          <a:xfrm>
            <a:off x="1063603" y="986322"/>
            <a:ext cx="5276484" cy="52860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while </a:t>
            </a:r>
            <a:r>
              <a:rPr lang="en-US" sz="16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dealer_playing</a:t>
            </a: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</a:t>
            </a:r>
          </a:p>
          <a:p>
            <a:pPr marL="0" indent="0">
              <a:buNone/>
            </a:pPr>
            <a:r>
              <a:rPr lang="en-US" sz="1600" dirty="0"/>
              <a:t>        </a:t>
            </a:r>
            <a:r>
              <a:rPr lang="en-US" sz="1600" dirty="0" err="1"/>
              <a:t>deal_card</a:t>
            </a:r>
            <a:r>
              <a:rPr lang="en-US" sz="1600" dirty="0"/>
              <a:t>(</a:t>
            </a:r>
            <a:r>
              <a:rPr lang="en-US" sz="1600" dirty="0" err="1"/>
              <a:t>dealer_cards</a:t>
            </a:r>
            <a:r>
              <a:rPr lang="en-US" sz="1600" dirty="0"/>
              <a:t>)</a:t>
            </a:r>
          </a:p>
          <a:p>
            <a:pPr marL="0" indent="0">
              <a:buNone/>
            </a:pPr>
            <a:r>
              <a:rPr lang="en-US" sz="1600" dirty="0"/>
              <a:t>        print(</a:t>
            </a:r>
            <a:r>
              <a:rPr lang="en-US" sz="1600" dirty="0" err="1"/>
              <a:t>f"Dealer's</a:t>
            </a:r>
            <a:r>
              <a:rPr lang="en-US" sz="1600" dirty="0"/>
              <a:t> cards {</a:t>
            </a:r>
            <a:r>
              <a:rPr lang="en-US" sz="1600" dirty="0" err="1"/>
              <a:t>dealer_cards</a:t>
            </a:r>
            <a:r>
              <a:rPr lang="en-US" sz="1600" dirty="0"/>
              <a:t>}")</a:t>
            </a:r>
          </a:p>
          <a:p>
            <a:pPr marL="0" indent="0">
              <a:buNone/>
            </a:pPr>
            <a:r>
              <a:rPr lang="en-US" sz="1600" dirty="0"/>
              <a:t>        </a:t>
            </a:r>
            <a:r>
              <a:rPr lang="en-US" sz="1600" dirty="0" err="1"/>
              <a:t>dealer_score</a:t>
            </a:r>
            <a:r>
              <a:rPr lang="en-US" sz="1600" dirty="0"/>
              <a:t> = sum(</a:t>
            </a:r>
            <a:r>
              <a:rPr lang="en-US" sz="1600" dirty="0" err="1"/>
              <a:t>dealer_cards</a:t>
            </a:r>
            <a:r>
              <a:rPr lang="en-US" sz="1600" dirty="0"/>
              <a:t>)</a:t>
            </a:r>
          </a:p>
          <a:p>
            <a:pPr marL="0" indent="0">
              <a:buNone/>
            </a:pPr>
            <a:r>
              <a:rPr lang="en-US" sz="1600" dirty="0"/>
              <a:t>             </a:t>
            </a:r>
            <a:r>
              <a:rPr lang="en-US" sz="1600" dirty="0">
                <a:solidFill>
                  <a:schemeClr val="accent4"/>
                </a:solidFill>
              </a:rPr>
              <a:t>if </a:t>
            </a:r>
            <a:r>
              <a:rPr lang="en-US" sz="1600" dirty="0" err="1">
                <a:solidFill>
                  <a:schemeClr val="accent4"/>
                </a:solidFill>
              </a:rPr>
              <a:t>dealer_score</a:t>
            </a:r>
            <a:r>
              <a:rPr lang="en-US" sz="1600" dirty="0">
                <a:solidFill>
                  <a:schemeClr val="accent4"/>
                </a:solidFill>
              </a:rPr>
              <a:t> == 21:</a:t>
            </a:r>
          </a:p>
          <a:p>
            <a:pPr marL="0" indent="0">
              <a:buNone/>
            </a:pPr>
            <a:r>
              <a:rPr lang="en-US" sz="1600" dirty="0"/>
              <a:t>                   print("Dealers wins")</a:t>
            </a:r>
          </a:p>
          <a:p>
            <a:pPr marL="0" indent="0">
              <a:buNone/>
            </a:pPr>
            <a:r>
              <a:rPr lang="en-US" sz="1600" dirty="0"/>
              <a:t>         	 </a:t>
            </a:r>
            <a:r>
              <a:rPr lang="en-US" sz="1600" dirty="0" err="1"/>
              <a:t>dealer_playing</a:t>
            </a:r>
            <a:r>
              <a:rPr lang="en-US" sz="1600" dirty="0"/>
              <a:t> = False</a:t>
            </a:r>
          </a:p>
          <a:p>
            <a:pPr marL="0" indent="0">
              <a:buNone/>
            </a:pPr>
            <a:r>
              <a:rPr lang="en-US" sz="1600" dirty="0"/>
              <a:t>             </a:t>
            </a:r>
            <a:r>
              <a:rPr lang="en-US" sz="1600" dirty="0" err="1">
                <a:solidFill>
                  <a:schemeClr val="accent4"/>
                </a:solidFill>
              </a:rPr>
              <a:t>elif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dealer_score</a:t>
            </a:r>
            <a:r>
              <a:rPr lang="en-US" sz="1600" dirty="0">
                <a:solidFill>
                  <a:schemeClr val="accent4"/>
                </a:solidFill>
              </a:rPr>
              <a:t> &gt; 21:</a:t>
            </a:r>
          </a:p>
          <a:p>
            <a:pPr marL="0" indent="0">
              <a:buNone/>
            </a:pPr>
            <a:r>
              <a:rPr lang="en-US" sz="1600" dirty="0"/>
              <a:t>                  print ("you win, the dealer did more than 21")</a:t>
            </a:r>
          </a:p>
          <a:p>
            <a:pPr marL="0" indent="0">
              <a:buNone/>
            </a:pPr>
            <a:r>
              <a:rPr lang="en-US" sz="1600" dirty="0"/>
              <a:t>                         </a:t>
            </a:r>
            <a:r>
              <a:rPr lang="en-US" sz="1600" dirty="0" err="1"/>
              <a:t>dealer_playing</a:t>
            </a:r>
            <a:r>
              <a:rPr lang="en-US" sz="1600" dirty="0"/>
              <a:t> = False</a:t>
            </a:r>
          </a:p>
          <a:p>
            <a:pPr marL="0" indent="0">
              <a:buNone/>
            </a:pPr>
            <a:r>
              <a:rPr lang="en-US" sz="1600" dirty="0"/>
              <a:t>                    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6061731-1FBC-479C-BC93-884861BD4706}"/>
              </a:ext>
            </a:extLst>
          </p:cNvPr>
          <p:cNvSpPr txBox="1">
            <a:spLocks/>
          </p:cNvSpPr>
          <p:nvPr/>
        </p:nvSpPr>
        <p:spPr>
          <a:xfrm>
            <a:off x="6695767" y="605929"/>
            <a:ext cx="5624052" cy="60468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err="1">
                <a:solidFill>
                  <a:schemeClr val="accent4"/>
                </a:solidFill>
              </a:rPr>
              <a:t>elif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dealer_score</a:t>
            </a:r>
            <a:r>
              <a:rPr lang="en-US" sz="1600" dirty="0">
                <a:solidFill>
                  <a:schemeClr val="accent4"/>
                </a:solidFill>
              </a:rPr>
              <a:t> &lt; 21:</a:t>
            </a:r>
          </a:p>
          <a:p>
            <a:pPr marL="0" indent="0">
              <a:buNone/>
            </a:pPr>
            <a:r>
              <a:rPr lang="en-US" sz="1600" dirty="0"/>
              <a:t>         if </a:t>
            </a:r>
            <a:r>
              <a:rPr lang="en-US" sz="1600" dirty="0" err="1"/>
              <a:t>player_score</a:t>
            </a:r>
            <a:r>
              <a:rPr lang="en-US" sz="1600" dirty="0"/>
              <a:t> &gt; </a:t>
            </a:r>
            <a:r>
              <a:rPr lang="en-US" sz="1600" dirty="0" err="1"/>
              <a:t>dealer_score</a:t>
            </a:r>
            <a:r>
              <a:rPr lang="en-US" sz="1600" dirty="0"/>
              <a:t> and </a:t>
            </a:r>
            <a:r>
              <a:rPr lang="en-US" sz="1600" dirty="0" err="1"/>
              <a:t>dealer_score</a:t>
            </a:r>
            <a:r>
              <a:rPr lang="en-US" sz="1600" dirty="0"/>
              <a:t> &lt; 17:</a:t>
            </a:r>
          </a:p>
          <a:p>
            <a:pPr marL="0" indent="0">
              <a:buNone/>
            </a:pPr>
            <a:r>
              <a:rPr lang="en-US" sz="1600" dirty="0"/>
              <a:t>                 print("dealer continue") # le loop continue</a:t>
            </a:r>
          </a:p>
          <a:p>
            <a:pPr marL="0" indent="0">
              <a:buNone/>
            </a:pPr>
            <a:r>
              <a:rPr lang="en-US" sz="1600" dirty="0"/>
              <a:t>         </a:t>
            </a:r>
            <a:r>
              <a:rPr lang="en-US" sz="1600" dirty="0" err="1"/>
              <a:t>elif</a:t>
            </a:r>
            <a:r>
              <a:rPr lang="en-US" sz="1600" dirty="0"/>
              <a:t> </a:t>
            </a:r>
            <a:r>
              <a:rPr lang="en-US" sz="1600" dirty="0" err="1"/>
              <a:t>dealer_score</a:t>
            </a:r>
            <a:r>
              <a:rPr lang="en-US" sz="1600" dirty="0"/>
              <a:t> &gt;= 17 and </a:t>
            </a:r>
            <a:r>
              <a:rPr lang="en-US" sz="1600" dirty="0" err="1"/>
              <a:t>player_score</a:t>
            </a:r>
            <a:r>
              <a:rPr lang="en-US" sz="1600" dirty="0"/>
              <a:t> &gt; </a:t>
            </a:r>
            <a:r>
              <a:rPr lang="en-US" sz="1600" dirty="0" err="1"/>
              <a:t>dealer_score</a:t>
            </a:r>
            <a:r>
              <a:rPr lang="en-US" sz="1600" dirty="0"/>
              <a:t> :</a:t>
            </a:r>
          </a:p>
          <a:p>
            <a:pPr marL="0" indent="0">
              <a:buNone/>
            </a:pPr>
            <a:r>
              <a:rPr lang="en-US" sz="1600" dirty="0"/>
              <a:t>                  print("You win, your score is higher")</a:t>
            </a:r>
          </a:p>
          <a:p>
            <a:pPr marL="0" indent="0">
              <a:buNone/>
            </a:pPr>
            <a:r>
              <a:rPr lang="en-US" sz="1600" dirty="0"/>
              <a:t>                  </a:t>
            </a:r>
            <a:r>
              <a:rPr lang="en-US" sz="1600" dirty="0" err="1"/>
              <a:t>dealer_playing</a:t>
            </a:r>
            <a:r>
              <a:rPr lang="en-US" sz="1600" dirty="0"/>
              <a:t> = False</a:t>
            </a:r>
          </a:p>
          <a:p>
            <a:pPr marL="0" indent="0">
              <a:buNone/>
            </a:pPr>
            <a:r>
              <a:rPr lang="en-US" sz="1600" dirty="0"/>
              <a:t>          </a:t>
            </a:r>
            <a:r>
              <a:rPr lang="en-US" sz="1600" dirty="0" err="1"/>
              <a:t>elif</a:t>
            </a:r>
            <a:r>
              <a:rPr lang="en-US" sz="1600" dirty="0"/>
              <a:t> </a:t>
            </a:r>
            <a:r>
              <a:rPr lang="en-US" sz="1600" dirty="0" err="1"/>
              <a:t>dealer_score</a:t>
            </a:r>
            <a:r>
              <a:rPr lang="en-US" sz="1600" dirty="0"/>
              <a:t> == 17 and </a:t>
            </a:r>
            <a:r>
              <a:rPr lang="en-US" sz="1600" dirty="0" err="1"/>
              <a:t>player_score</a:t>
            </a:r>
            <a:r>
              <a:rPr lang="en-US" sz="1600" dirty="0"/>
              <a:t> ==17 :</a:t>
            </a:r>
          </a:p>
          <a:p>
            <a:pPr marL="0" indent="0">
              <a:buNone/>
            </a:pPr>
            <a:r>
              <a:rPr lang="en-US" sz="1600" dirty="0"/>
              <a:t>                  print("you are equals, no winner")</a:t>
            </a:r>
          </a:p>
          <a:p>
            <a:pPr marL="0" indent="0">
              <a:buNone/>
            </a:pPr>
            <a:r>
              <a:rPr lang="en-US" sz="1600" dirty="0"/>
              <a:t>                  </a:t>
            </a:r>
            <a:r>
              <a:rPr lang="en-US" sz="1600" dirty="0" err="1"/>
              <a:t>dealer_playing</a:t>
            </a:r>
            <a:r>
              <a:rPr lang="en-US" sz="1600" dirty="0"/>
              <a:t> = False</a:t>
            </a:r>
          </a:p>
          <a:p>
            <a:pPr marL="0" indent="0">
              <a:buNone/>
            </a:pPr>
            <a:r>
              <a:rPr lang="en-US" sz="1600" dirty="0"/>
              <a:t>           </a:t>
            </a:r>
            <a:r>
              <a:rPr lang="en-US" sz="1600" dirty="0" err="1"/>
              <a:t>elif</a:t>
            </a:r>
            <a:r>
              <a:rPr lang="en-US" sz="1600" dirty="0"/>
              <a:t> </a:t>
            </a:r>
            <a:r>
              <a:rPr lang="en-US" sz="1600" dirty="0" err="1"/>
              <a:t>player_score</a:t>
            </a:r>
            <a:r>
              <a:rPr lang="en-US" sz="1600" dirty="0"/>
              <a:t> &lt; </a:t>
            </a:r>
            <a:r>
              <a:rPr lang="en-US" sz="1600" dirty="0" err="1"/>
              <a:t>dealer_score</a:t>
            </a:r>
            <a:r>
              <a:rPr lang="en-US" sz="1600" dirty="0"/>
              <a:t>:</a:t>
            </a:r>
          </a:p>
          <a:p>
            <a:pPr marL="0" indent="0">
              <a:buNone/>
            </a:pPr>
            <a:r>
              <a:rPr lang="en-US" sz="1600" dirty="0"/>
              <a:t>                  print("The dealer wins! You lose!!!!!")</a:t>
            </a:r>
          </a:p>
          <a:p>
            <a:pPr marL="0" indent="0">
              <a:buNone/>
            </a:pPr>
            <a:r>
              <a:rPr lang="en-US" sz="1600" dirty="0"/>
              <a:t>                   </a:t>
            </a:r>
            <a:r>
              <a:rPr lang="en-US" sz="1600" dirty="0" err="1"/>
              <a:t>dealer_playing</a:t>
            </a:r>
            <a:r>
              <a:rPr lang="en-US" sz="1600" dirty="0"/>
              <a:t> = False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35F4C5-3AF6-4AEE-9381-60ECE924F291}"/>
              </a:ext>
            </a:extLst>
          </p:cNvPr>
          <p:cNvSpPr txBox="1"/>
          <p:nvPr/>
        </p:nvSpPr>
        <p:spPr>
          <a:xfrm>
            <a:off x="121428" y="1894856"/>
            <a:ext cx="13829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Second </a:t>
            </a:r>
            <a:r>
              <a:rPr lang="fr-FR" dirty="0" err="1"/>
              <a:t>loop</a:t>
            </a:r>
            <a:r>
              <a:rPr lang="fr-FR" dirty="0"/>
              <a:t> -Dealer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DCFBE92-8D41-47DA-A45A-6A8B79F04F9D}"/>
              </a:ext>
            </a:extLst>
          </p:cNvPr>
          <p:cNvSpPr/>
          <p:nvPr/>
        </p:nvSpPr>
        <p:spPr>
          <a:xfrm>
            <a:off x="103240" y="2818186"/>
            <a:ext cx="1401095" cy="8111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Arrow: U-Turn 28">
            <a:extLst>
              <a:ext uri="{FF2B5EF4-FFF2-40B4-BE49-F238E27FC236}">
                <a16:creationId xmlns:a16="http://schemas.microsoft.com/office/drawing/2014/main" id="{E59171C2-724A-4495-BEA3-4DBC0554DB61}"/>
              </a:ext>
            </a:extLst>
          </p:cNvPr>
          <p:cNvSpPr/>
          <p:nvPr/>
        </p:nvSpPr>
        <p:spPr>
          <a:xfrm>
            <a:off x="6230333" y="477502"/>
            <a:ext cx="427702" cy="4681368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6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55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fr-FR" b="1" dirty="0"/>
            </a:br>
            <a:r>
              <a:rPr lang="fr-FR" b="1" dirty="0" err="1"/>
              <a:t>Thanks</a:t>
            </a:r>
            <a:br>
              <a:rPr lang="fr-FR" b="1" dirty="0"/>
            </a:br>
            <a:r>
              <a:rPr lang="fr-FR" dirty="0"/>
              <a:t> 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2C09FA-CAED-4826-9FD6-5C675BECA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6068" y="2133601"/>
            <a:ext cx="7408333" cy="399256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400" dirty="0"/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A6F5B3-2C36-41CA-9AED-D23118679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131" y="2133601"/>
            <a:ext cx="6852788" cy="380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735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5B92EB-7FBE-49C4-8CBB-7CF8CB506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7200"/>
            <a:ext cx="5268036" cy="2140145"/>
          </a:xfrm>
        </p:spPr>
        <p:txBody>
          <a:bodyPr anchor="b">
            <a:normAutofit/>
          </a:bodyPr>
          <a:lstStyle/>
          <a:p>
            <a:r>
              <a:rPr lang="fr-FR" b="1" i="0" dirty="0">
                <a:effectLst/>
                <a:latin typeface="-apple-system"/>
              </a:rPr>
              <a:t>Project Description</a:t>
            </a:r>
            <a:br>
              <a:rPr lang="fr-FR" b="1" i="0" dirty="0">
                <a:effectLst/>
                <a:latin typeface="-apple-system"/>
              </a:rPr>
            </a:b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8B93F-BB31-4E12-A37E-E00FBF0A9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3054545"/>
            <a:ext cx="5268037" cy="256750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err="1">
                <a:latin typeface="Roboto Condensed" panose="020B0604020202020204" pitchFamily="2" charset="0"/>
              </a:rPr>
              <a:t>Build</a:t>
            </a:r>
            <a:r>
              <a:rPr lang="fr-FR" dirty="0">
                <a:latin typeface="Roboto Condensed" panose="020B0604020202020204" pitchFamily="2" charset="0"/>
              </a:rPr>
              <a:t> </a:t>
            </a:r>
            <a:r>
              <a:rPr lang="fr-FR" dirty="0" err="1">
                <a:latin typeface="Roboto Condensed" panose="020B0604020202020204" pitchFamily="2" charset="0"/>
              </a:rPr>
              <a:t>your</a:t>
            </a:r>
            <a:r>
              <a:rPr lang="fr-FR" dirty="0">
                <a:latin typeface="Roboto Condensed" panose="020B0604020202020204" pitchFamily="2" charset="0"/>
              </a:rPr>
              <a:t> </a:t>
            </a:r>
            <a:r>
              <a:rPr lang="fr-FR" dirty="0" err="1">
                <a:latin typeface="Roboto Condensed" panose="020B0604020202020204" pitchFamily="2" charset="0"/>
              </a:rPr>
              <a:t>own</a:t>
            </a:r>
            <a:r>
              <a:rPr lang="fr-FR" dirty="0">
                <a:latin typeface="Roboto Condensed" panose="020B0604020202020204" pitchFamily="2" charset="0"/>
              </a:rPr>
              <a:t> </a:t>
            </a:r>
            <a:r>
              <a:rPr lang="fr-FR" dirty="0" err="1">
                <a:latin typeface="Roboto Condensed" panose="020B0604020202020204" pitchFamily="2" charset="0"/>
              </a:rPr>
              <a:t>game</a:t>
            </a:r>
            <a:r>
              <a:rPr lang="fr-FR" dirty="0">
                <a:latin typeface="Roboto Condensed" panose="020B0604020202020204" pitchFamily="2" charset="0"/>
              </a:rPr>
              <a:t>: the </a:t>
            </a:r>
            <a:r>
              <a:rPr lang="fr-FR" dirty="0" err="1">
                <a:latin typeface="Roboto Condensed" panose="020B0604020202020204" pitchFamily="2" charset="0"/>
              </a:rPr>
              <a:t>BlackJack</a:t>
            </a:r>
            <a:r>
              <a:rPr lang="fr-FR" dirty="0">
                <a:latin typeface="Roboto Condensed" panose="020B0604020202020204" pitchFamily="2" charset="0"/>
              </a:rPr>
              <a:t>, a </a:t>
            </a:r>
            <a:r>
              <a:rPr lang="fr-FR" dirty="0" err="1">
                <a:latin typeface="Roboto Condensed" panose="020B0604020202020204" pitchFamily="2" charset="0"/>
              </a:rPr>
              <a:t>popular</a:t>
            </a:r>
            <a:r>
              <a:rPr lang="fr-FR" dirty="0">
                <a:latin typeface="Roboto Condensed" panose="020B0604020202020204" pitchFamily="2" charset="0"/>
              </a:rPr>
              <a:t> </a:t>
            </a:r>
            <a:r>
              <a:rPr lang="fr-FR" dirty="0" err="1">
                <a:latin typeface="Roboto Condensed" panose="020B0604020202020204" pitchFamily="2" charset="0"/>
              </a:rPr>
              <a:t>card</a:t>
            </a:r>
            <a:r>
              <a:rPr lang="fr-FR" dirty="0">
                <a:latin typeface="Roboto Condensed" panose="020B0604020202020204" pitchFamily="2" charset="0"/>
              </a:rPr>
              <a:t> </a:t>
            </a:r>
            <a:r>
              <a:rPr lang="fr-FR" dirty="0" err="1">
                <a:latin typeface="Roboto Condensed" panose="020B0604020202020204" pitchFamily="2" charset="0"/>
              </a:rPr>
              <a:t>game</a:t>
            </a:r>
            <a:r>
              <a:rPr lang="fr-FR" dirty="0">
                <a:latin typeface="Roboto Condensed" panose="020B0604020202020204" pitchFamily="2" charset="0"/>
              </a:rPr>
              <a:t>.</a:t>
            </a:r>
          </a:p>
          <a:p>
            <a:r>
              <a:rPr lang="en-US" dirty="0">
                <a:latin typeface="Roboto Condensed" panose="020B0604020202020204" pitchFamily="2" charset="0"/>
              </a:rPr>
              <a:t>We will create a game that interacts with the user.</a:t>
            </a:r>
          </a:p>
          <a:p>
            <a:r>
              <a:rPr lang="en-US" dirty="0">
                <a:latin typeface="Roboto Condensed" panose="020B0604020202020204" pitchFamily="2" charset="0"/>
              </a:rPr>
              <a:t>We will  using the functions and basic python </a:t>
            </a:r>
            <a:r>
              <a:rPr lang="en-US" dirty="0" err="1">
                <a:latin typeface="Roboto Condensed" panose="020B0604020202020204" pitchFamily="2" charset="0"/>
              </a:rPr>
              <a:t>ressources</a:t>
            </a:r>
            <a:r>
              <a:rPr lang="en-US" dirty="0">
                <a:latin typeface="Roboto Condensed" panose="020B0604020202020204" pitchFamily="2" charset="0"/>
              </a:rPr>
              <a:t> and functions.</a:t>
            </a:r>
          </a:p>
          <a:p>
            <a:pPr marL="0" indent="0">
              <a:buNone/>
            </a:pPr>
            <a:endParaRPr lang="fr-FR" sz="1600" b="0" i="0" dirty="0">
              <a:effectLst/>
              <a:latin typeface="Roboto Condensed" panose="02000000000000000000" pitchFamily="2" charset="0"/>
            </a:endParaRPr>
          </a:p>
        </p:txBody>
      </p:sp>
      <p:pic>
        <p:nvPicPr>
          <p:cNvPr id="1026" name="Picture 2" descr="Blackjack (jeu) — Wikipédia">
            <a:extLst>
              <a:ext uri="{FF2B5EF4-FFF2-40B4-BE49-F238E27FC236}">
                <a16:creationId xmlns:a16="http://schemas.microsoft.com/office/drawing/2014/main" id="{FD13EEE6-2F14-4B73-A238-05471C1482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7" r="14923"/>
          <a:stretch/>
        </p:blipFill>
        <p:spPr bwMode="auto">
          <a:xfrm>
            <a:off x="7047513" y="975645"/>
            <a:ext cx="4443447" cy="4443447"/>
          </a:xfrm>
          <a:custGeom>
            <a:avLst/>
            <a:gdLst/>
            <a:ahLst/>
            <a:cxnLst/>
            <a:rect l="l" t="t" r="r" b="b"/>
            <a:pathLst>
              <a:path w="4694238" h="4694238">
                <a:moveTo>
                  <a:pt x="2347119" y="0"/>
                </a:moveTo>
                <a:cubicBezTo>
                  <a:pt x="3643397" y="0"/>
                  <a:pt x="4694238" y="1050841"/>
                  <a:pt x="4694238" y="2347119"/>
                </a:cubicBezTo>
                <a:cubicBezTo>
                  <a:pt x="4694238" y="3643397"/>
                  <a:pt x="3643397" y="4694238"/>
                  <a:pt x="2347119" y="4694238"/>
                </a:cubicBezTo>
                <a:cubicBezTo>
                  <a:pt x="1050841" y="4694238"/>
                  <a:pt x="0" y="3643397"/>
                  <a:pt x="0" y="2347119"/>
                </a:cubicBezTo>
                <a:cubicBezTo>
                  <a:pt x="0" y="1050841"/>
                  <a:pt x="1050841" y="0"/>
                  <a:pt x="234711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70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881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910FB-FD58-4FBD-9C05-642A24AA4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652" y="677541"/>
            <a:ext cx="10241280" cy="1234440"/>
          </a:xfrm>
        </p:spPr>
        <p:txBody>
          <a:bodyPr/>
          <a:lstStyle/>
          <a:p>
            <a:r>
              <a:rPr lang="fr-FR" b="1" i="0" dirty="0">
                <a:solidFill>
                  <a:srgbClr val="24292F"/>
                </a:solidFill>
                <a:effectLst/>
                <a:latin typeface="-apple-system"/>
              </a:rPr>
              <a:t>RULES</a:t>
            </a:r>
            <a:br>
              <a:rPr lang="fr-FR" b="1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75578-B690-4C22-B94D-0A1886B70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652" y="1666567"/>
            <a:ext cx="10899058" cy="4704735"/>
          </a:xfrm>
        </p:spPr>
        <p:txBody>
          <a:bodyPr>
            <a:normAutofit fontScale="40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fr-FR" sz="4500" dirty="0">
                <a:latin typeface="Roboto Condensed" panose="020B0604020202020204" pitchFamily="2" charset="0"/>
              </a:rPr>
              <a:t>The </a:t>
            </a:r>
            <a:r>
              <a:rPr lang="fr-FR" sz="4500" dirty="0" err="1">
                <a:latin typeface="Roboto Condensed" panose="020B0604020202020204" pitchFamily="2" charset="0"/>
              </a:rPr>
              <a:t>rules</a:t>
            </a:r>
            <a:r>
              <a:rPr lang="fr-FR" sz="4500" dirty="0">
                <a:latin typeface="Roboto Condensed" panose="020B0604020202020204" pitchFamily="2" charset="0"/>
              </a:rPr>
              <a:t> of the </a:t>
            </a:r>
            <a:r>
              <a:rPr lang="fr-FR" sz="4500" dirty="0" err="1">
                <a:latin typeface="Roboto Condensed" panose="020B0604020202020204" pitchFamily="2" charset="0"/>
              </a:rPr>
              <a:t>blackJack</a:t>
            </a:r>
            <a:r>
              <a:rPr lang="fr-FR" sz="4500" dirty="0">
                <a:latin typeface="Roboto Condensed" panose="020B0604020202020204" pitchFamily="2" charset="0"/>
              </a:rPr>
              <a:t>, </a:t>
            </a:r>
            <a:r>
              <a:rPr lang="fr-FR" sz="4500" dirty="0" err="1">
                <a:latin typeface="Roboto Condensed" panose="020B0604020202020204" pitchFamily="2" charset="0"/>
              </a:rPr>
              <a:t>also</a:t>
            </a:r>
            <a:r>
              <a:rPr lang="fr-FR" sz="4500" dirty="0">
                <a:latin typeface="Roboto Condensed" panose="020B0604020202020204" pitchFamily="2" charset="0"/>
              </a:rPr>
              <a:t> </a:t>
            </a:r>
            <a:r>
              <a:rPr lang="fr-FR" sz="4500" dirty="0" err="1">
                <a:latin typeface="Roboto Condensed" panose="020B0604020202020204" pitchFamily="2" charset="0"/>
              </a:rPr>
              <a:t>well</a:t>
            </a:r>
            <a:r>
              <a:rPr lang="fr-FR" sz="4500" dirty="0">
                <a:latin typeface="Roboto Condensed" panose="020B0604020202020204" pitchFamily="2" charset="0"/>
              </a:rPr>
              <a:t> </a:t>
            </a:r>
            <a:r>
              <a:rPr lang="fr-FR" sz="4500" dirty="0" err="1">
                <a:latin typeface="Roboto Condensed" panose="020B0604020202020204" pitchFamily="2" charset="0"/>
              </a:rPr>
              <a:t>known</a:t>
            </a:r>
            <a:r>
              <a:rPr lang="fr-FR" sz="4500" dirty="0">
                <a:latin typeface="Roboto Condensed" panose="020B0604020202020204" pitchFamily="2" charset="0"/>
              </a:rPr>
              <a:t> as Twenty-One, </a:t>
            </a:r>
            <a:r>
              <a:rPr lang="fr-FR" sz="4500" dirty="0" err="1">
                <a:latin typeface="Roboto Condensed" panose="020B0604020202020204" pitchFamily="2" charset="0"/>
              </a:rPr>
              <a:t>is</a:t>
            </a:r>
            <a:r>
              <a:rPr lang="fr-FR" sz="4500" dirty="0">
                <a:latin typeface="Roboto Condensed" panose="020B0604020202020204" pitchFamily="2" charset="0"/>
              </a:rPr>
              <a:t> at the </a:t>
            </a:r>
            <a:r>
              <a:rPr lang="fr-FR" sz="4500" dirty="0" err="1">
                <a:latin typeface="Roboto Condensed" panose="020B0604020202020204" pitchFamily="2" charset="0"/>
              </a:rPr>
              <a:t>same</a:t>
            </a:r>
            <a:r>
              <a:rPr lang="fr-FR" sz="4500" dirty="0">
                <a:latin typeface="Roboto Condensed" panose="020B0604020202020204" pitchFamily="2" charset="0"/>
              </a:rPr>
              <a:t> time simple and  </a:t>
            </a:r>
            <a:r>
              <a:rPr lang="fr-FR" sz="4500" dirty="0" err="1">
                <a:latin typeface="Roboto Condensed" panose="020B0604020202020204" pitchFamily="2" charset="0"/>
              </a:rPr>
              <a:t>thrilling</a:t>
            </a:r>
            <a:r>
              <a:rPr lang="fr-FR" sz="4500" dirty="0">
                <a:latin typeface="Roboto Condensed" panose="020B0604020202020204" pitchFamily="2" charset="0"/>
              </a:rPr>
              <a:t>. </a:t>
            </a:r>
            <a:r>
              <a:rPr lang="en-US" sz="4500" dirty="0">
                <a:latin typeface="Roboto Condensed" panose="020B0604020202020204" pitchFamily="2" charset="0"/>
              </a:rPr>
              <a:t>It uses a standard 52-card pack.</a:t>
            </a:r>
          </a:p>
          <a:p>
            <a:pPr>
              <a:lnSpc>
                <a:spcPct val="140000"/>
              </a:lnSpc>
              <a:spcAft>
                <a:spcPts val="375"/>
              </a:spcAft>
            </a:pPr>
            <a:r>
              <a:rPr lang="en-US" sz="4500" dirty="0">
                <a:latin typeface="Roboto Condensed" panose="020B0604020202020204" pitchFamily="2" charset="0"/>
              </a:rPr>
              <a:t>OBJECT OF THE GAME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4500" dirty="0">
                <a:latin typeface="Roboto Condensed" panose="020B0604020202020204" pitchFamily="2" charset="0"/>
              </a:rPr>
              <a:t>The player/user attempts to beat the dealer/computer by getting a count as close to 21 as possible, without going over 21.</a:t>
            </a:r>
          </a:p>
          <a:p>
            <a:pPr>
              <a:lnSpc>
                <a:spcPct val="140000"/>
              </a:lnSpc>
              <a:spcAft>
                <a:spcPts val="375"/>
              </a:spcAft>
            </a:pPr>
            <a:r>
              <a:rPr lang="en-US" sz="4500" dirty="0">
                <a:latin typeface="Roboto Condensed" panose="020B0604020202020204" pitchFamily="2" charset="0"/>
              </a:rPr>
              <a:t>CARD VALUES </a:t>
            </a:r>
            <a:endParaRPr lang="fr-FR" sz="4500" dirty="0">
              <a:latin typeface="Roboto Condensed" panose="020B0604020202020204" pitchFamily="2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4500" dirty="0">
                <a:latin typeface="Roboto Condensed" panose="020B0604020202020204" pitchFamily="2" charset="0"/>
              </a:rPr>
              <a:t>Face cards are 10 and any other card is its pip value. Except, if the player's first two cards are an ace and a "ten-card" (a picture card or 10). In this case, ace </a:t>
            </a:r>
            <a:r>
              <a:rPr lang="en-US" sz="4500" dirty="0" err="1">
                <a:latin typeface="Roboto Condensed" panose="020B0604020202020204" pitchFamily="2" charset="0"/>
              </a:rPr>
              <a:t>worths</a:t>
            </a:r>
            <a:r>
              <a:rPr lang="en-US" sz="4500" dirty="0">
                <a:latin typeface="Roboto Condensed" panose="020B0604020202020204" pitchFamily="2" charset="0"/>
              </a:rPr>
              <a:t> 11 and the player’s count is 21: it is the “blackjack”.</a:t>
            </a:r>
          </a:p>
          <a:p>
            <a:pPr>
              <a:lnSpc>
                <a:spcPct val="140000"/>
              </a:lnSpc>
              <a:spcAft>
                <a:spcPts val="375"/>
              </a:spcAft>
            </a:pPr>
            <a:r>
              <a:rPr lang="en-US" sz="4500" dirty="0">
                <a:latin typeface="Roboto Condensed" panose="020B0604020202020204" pitchFamily="2" charset="0"/>
              </a:rPr>
              <a:t>THE PLAY</a:t>
            </a:r>
            <a:endParaRPr lang="fr-FR" sz="4500" dirty="0">
              <a:latin typeface="Roboto Condensed" panose="020B0604020202020204" pitchFamily="2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4500" dirty="0">
                <a:latin typeface="Roboto Condensed" panose="020B0604020202020204" pitchFamily="2" charset="0"/>
              </a:rPr>
              <a:t>The player receives two cards and the dealer receives one card.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4500" dirty="0">
                <a:latin typeface="Roboto Condensed" panose="020B0604020202020204" pitchFamily="2" charset="0"/>
              </a:rPr>
              <a:t>The player must decide whether to "stand" (not ask for another card) or "hit" (ask for another card in an attempt to get closer to a count of 21, or even hit 21 exactly). If the player goes over 21, he loses</a:t>
            </a:r>
            <a:endParaRPr lang="fr-FR" sz="4500" dirty="0">
              <a:latin typeface="Roboto Condensed" panose="020B0604020202020204" pitchFamily="2" charset="0"/>
            </a:endParaRPr>
          </a:p>
          <a:p>
            <a:pPr marL="0" indent="0"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4500" dirty="0">
                <a:latin typeface="Roboto Condensed" panose="020B0604020202020204" pitchFamily="2" charset="0"/>
              </a:rPr>
              <a:t>If player decide to stand, the dealer takes cards until his score is 17. </a:t>
            </a:r>
            <a:endParaRPr lang="fr-FR" sz="4500" dirty="0">
              <a:latin typeface="Roboto Condensed" panose="020B0604020202020204" pitchFamily="2" charset="0"/>
            </a:endParaRPr>
          </a:p>
          <a:p>
            <a:pPr marL="0" indent="0">
              <a:buNone/>
            </a:pP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238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01E4A-54E1-42E0-8066-524057E8F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i="0" dirty="0">
                <a:solidFill>
                  <a:srgbClr val="24292F"/>
                </a:solidFill>
                <a:effectLst/>
                <a:latin typeface="-apple-system"/>
              </a:rPr>
              <a:t>Workflow</a:t>
            </a:r>
            <a:br>
              <a:rPr lang="fr-FR" b="1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fr-FR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38B5AF7-0EB0-44BF-8855-F7EFCBC7F2D6}"/>
              </a:ext>
            </a:extLst>
          </p:cNvPr>
          <p:cNvSpPr/>
          <p:nvPr/>
        </p:nvSpPr>
        <p:spPr>
          <a:xfrm>
            <a:off x="5590386" y="380618"/>
            <a:ext cx="1582502" cy="6558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Start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20CF062-E0E0-4C75-9739-F05F79CE0ABF}"/>
              </a:ext>
            </a:extLst>
          </p:cNvPr>
          <p:cNvCxnSpPr>
            <a:cxnSpLocks/>
          </p:cNvCxnSpPr>
          <p:nvPr/>
        </p:nvCxnSpPr>
        <p:spPr>
          <a:xfrm>
            <a:off x="6389006" y="1242957"/>
            <a:ext cx="0" cy="428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BA743A7-7936-44E2-B3B2-43719C34E213}"/>
              </a:ext>
            </a:extLst>
          </p:cNvPr>
          <p:cNvSpPr/>
          <p:nvPr/>
        </p:nvSpPr>
        <p:spPr>
          <a:xfrm>
            <a:off x="5098529" y="1671545"/>
            <a:ext cx="2544116" cy="858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  <a:r>
              <a:rPr lang="fr-FR" baseline="30000" dirty="0"/>
              <a:t>er</a:t>
            </a:r>
            <a:r>
              <a:rPr lang="fr-FR" dirty="0"/>
              <a:t> </a:t>
            </a:r>
            <a:r>
              <a:rPr lang="fr-FR" dirty="0" err="1"/>
              <a:t>loop</a:t>
            </a:r>
            <a:r>
              <a:rPr lang="fr-FR" dirty="0"/>
              <a:t>:</a:t>
            </a:r>
          </a:p>
          <a:p>
            <a:pPr algn="ctr"/>
            <a:r>
              <a:rPr lang="fr-FR" dirty="0"/>
              <a:t>User/Player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playing</a:t>
            </a:r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6FA54B-22E6-481A-BC7E-4F36EAE14EC2}"/>
              </a:ext>
            </a:extLst>
          </p:cNvPr>
          <p:cNvSpPr/>
          <p:nvPr/>
        </p:nvSpPr>
        <p:spPr>
          <a:xfrm>
            <a:off x="8822528" y="1671545"/>
            <a:ext cx="2583886" cy="858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  <a:r>
              <a:rPr lang="fr-FR" baseline="30000" dirty="0"/>
              <a:t>e</a:t>
            </a:r>
            <a:r>
              <a:rPr lang="fr-FR" dirty="0"/>
              <a:t> </a:t>
            </a:r>
            <a:r>
              <a:rPr lang="fr-FR" dirty="0" err="1"/>
              <a:t>loop</a:t>
            </a:r>
            <a:r>
              <a:rPr lang="fr-FR" dirty="0"/>
              <a:t>:</a:t>
            </a:r>
          </a:p>
          <a:p>
            <a:pPr algn="ctr"/>
            <a:r>
              <a:rPr lang="fr-FR" dirty="0"/>
              <a:t>Computer/Dealer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playing</a:t>
            </a:r>
            <a:endParaRPr lang="fr-FR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C40DA1-2B9D-476D-8105-30045DC936BC}"/>
              </a:ext>
            </a:extLst>
          </p:cNvPr>
          <p:cNvCxnSpPr>
            <a:cxnSpLocks/>
          </p:cNvCxnSpPr>
          <p:nvPr/>
        </p:nvCxnSpPr>
        <p:spPr>
          <a:xfrm>
            <a:off x="10108565" y="2825642"/>
            <a:ext cx="7369" cy="783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296477-2F32-42FC-A4C8-41DAFE2D005F}"/>
              </a:ext>
            </a:extLst>
          </p:cNvPr>
          <p:cNvCxnSpPr/>
          <p:nvPr/>
        </p:nvCxnSpPr>
        <p:spPr>
          <a:xfrm>
            <a:off x="7787148" y="2227006"/>
            <a:ext cx="8259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7D68BF-AB94-4C97-BA07-FEF97E5652DA}"/>
              </a:ext>
            </a:extLst>
          </p:cNvPr>
          <p:cNvCxnSpPr>
            <a:cxnSpLocks/>
          </p:cNvCxnSpPr>
          <p:nvPr/>
        </p:nvCxnSpPr>
        <p:spPr>
          <a:xfrm>
            <a:off x="6381637" y="2825642"/>
            <a:ext cx="7369" cy="783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Diagonal Corners Snipped 16">
            <a:extLst>
              <a:ext uri="{FF2B5EF4-FFF2-40B4-BE49-F238E27FC236}">
                <a16:creationId xmlns:a16="http://schemas.microsoft.com/office/drawing/2014/main" id="{AF6847B2-0A8A-493F-92DF-EC086CDE473C}"/>
              </a:ext>
            </a:extLst>
          </p:cNvPr>
          <p:cNvSpPr/>
          <p:nvPr/>
        </p:nvSpPr>
        <p:spPr>
          <a:xfrm>
            <a:off x="6389006" y="3893574"/>
            <a:ext cx="3726928" cy="737420"/>
          </a:xfrm>
          <a:prstGeom prst="snip2DiagRect">
            <a:avLst>
              <a:gd name="adj1" fmla="val 3157"/>
              <a:gd name="adj2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Declare</a:t>
            </a:r>
            <a:r>
              <a:rPr lang="fr-FR" dirty="0"/>
              <a:t> winner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B327CE-45B9-4365-B386-9409630DAB59}"/>
              </a:ext>
            </a:extLst>
          </p:cNvPr>
          <p:cNvSpPr txBox="1"/>
          <p:nvPr/>
        </p:nvSpPr>
        <p:spPr>
          <a:xfrm>
            <a:off x="7891883" y="1897607"/>
            <a:ext cx="825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stop</a:t>
            </a:r>
          </a:p>
        </p:txBody>
      </p:sp>
    </p:spTree>
    <p:extLst>
      <p:ext uri="{BB962C8B-B14F-4D97-AF65-F5344CB8AC3E}">
        <p14:creationId xmlns:p14="http://schemas.microsoft.com/office/powerpoint/2010/main" val="1456171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7D614-7367-467D-B15F-106D2BF29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i="0" dirty="0" err="1">
                <a:solidFill>
                  <a:srgbClr val="24292F"/>
                </a:solidFill>
                <a:effectLst/>
                <a:latin typeface="-apple-system"/>
              </a:rPr>
              <a:t>Organization</a:t>
            </a:r>
            <a:br>
              <a:rPr lang="fr-FR" b="1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1439E-EC8F-4B06-99B0-B68A3805A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007" y="2103120"/>
            <a:ext cx="10241280" cy="3959352"/>
          </a:xfrm>
        </p:spPr>
        <p:txBody>
          <a:bodyPr>
            <a:normAutofit fontScale="85000" lnSpcReduction="10000"/>
          </a:bodyPr>
          <a:lstStyle/>
          <a:p>
            <a:r>
              <a:rPr lang="fr-FR" dirty="0"/>
              <a:t>Start </a:t>
            </a:r>
            <a:r>
              <a:rPr lang="fr-FR" dirty="0" err="1"/>
              <a:t>organization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 Yanis</a:t>
            </a:r>
          </a:p>
          <a:p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rules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 Rana</a:t>
            </a:r>
            <a:endParaRPr lang="fr-FR" dirty="0"/>
          </a:p>
          <a:p>
            <a:r>
              <a:rPr lang="fr-FR" dirty="0" err="1"/>
              <a:t>Programming</a:t>
            </a:r>
            <a:r>
              <a:rPr lang="fr-FR" dirty="0"/>
              <a:t> :</a:t>
            </a:r>
          </a:p>
          <a:p>
            <a:pPr lvl="1"/>
            <a:r>
              <a:rPr lang="fr-FR" dirty="0" err="1"/>
              <a:t>PseudoCode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 Sandrine </a:t>
            </a:r>
            <a:endParaRPr lang="fr-FR" dirty="0"/>
          </a:p>
          <a:p>
            <a:pPr lvl="1"/>
            <a:r>
              <a:rPr lang="fr-FR" dirty="0"/>
              <a:t>Coding </a:t>
            </a:r>
            <a:r>
              <a:rPr lang="fr-FR" dirty="0">
                <a:sym typeface="Wingdings" panose="05000000000000000000" pitchFamily="2" charset="2"/>
              </a:rPr>
              <a:t> all </a:t>
            </a:r>
            <a:r>
              <a:rPr lang="fr-FR" dirty="0" err="1">
                <a:sym typeface="Wingdings" panose="05000000000000000000" pitchFamily="2" charset="2"/>
              </a:rPr>
              <a:t>together</a:t>
            </a:r>
            <a:r>
              <a:rPr lang="fr-FR" dirty="0">
                <a:sym typeface="Wingdings" panose="05000000000000000000" pitchFamily="2" charset="2"/>
              </a:rPr>
              <a:t> – </a:t>
            </a:r>
            <a:r>
              <a:rPr lang="fr-FR" dirty="0" err="1">
                <a:sym typeface="Wingdings" panose="05000000000000000000" pitchFamily="2" charset="2"/>
              </a:rPr>
              <a:t>head</a:t>
            </a:r>
            <a:r>
              <a:rPr lang="fr-FR" dirty="0">
                <a:sym typeface="Wingdings" panose="05000000000000000000" pitchFamily="2" charset="2"/>
              </a:rPr>
              <a:t> of </a:t>
            </a:r>
            <a:r>
              <a:rPr lang="fr-FR" dirty="0" err="1">
                <a:sym typeface="Wingdings" panose="05000000000000000000" pitchFamily="2" charset="2"/>
              </a:rPr>
              <a:t>coding</a:t>
            </a:r>
            <a:r>
              <a:rPr lang="fr-FR" dirty="0">
                <a:sym typeface="Wingdings" panose="05000000000000000000" pitchFamily="2" charset="2"/>
              </a:rPr>
              <a:t>: Yanis</a:t>
            </a:r>
            <a:endParaRPr lang="fr-FR" dirty="0"/>
          </a:p>
          <a:p>
            <a:pPr lvl="1"/>
            <a:r>
              <a:rPr lang="fr-FR" dirty="0" err="1"/>
              <a:t>Debugging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 Rana, Yanis, Sandrine</a:t>
            </a:r>
          </a:p>
          <a:p>
            <a:pPr lvl="1"/>
            <a:r>
              <a:rPr lang="fr-FR" dirty="0" err="1">
                <a:sym typeface="Wingdings" panose="05000000000000000000" pitchFamily="2" charset="2"/>
              </a:rPr>
              <a:t>Review</a:t>
            </a:r>
            <a:r>
              <a:rPr lang="fr-FR" dirty="0">
                <a:sym typeface="Wingdings" panose="05000000000000000000" pitchFamily="2" charset="2"/>
              </a:rPr>
              <a:t> code  Yanis</a:t>
            </a:r>
          </a:p>
          <a:p>
            <a:pPr marL="228600" lvl="1">
              <a:spcBef>
                <a:spcPts val="1000"/>
              </a:spcBef>
            </a:pPr>
            <a:r>
              <a:rPr lang="fr-FR" sz="2100" dirty="0">
                <a:sym typeface="Wingdings" panose="05000000000000000000" pitchFamily="2" charset="2"/>
              </a:rPr>
              <a:t>Project </a:t>
            </a:r>
            <a:r>
              <a:rPr lang="fr-FR" sz="2100" dirty="0" err="1">
                <a:sym typeface="Wingdings" panose="05000000000000000000" pitchFamily="2" charset="2"/>
              </a:rPr>
              <a:t>presentation</a:t>
            </a:r>
            <a:r>
              <a:rPr lang="fr-FR" sz="2100" dirty="0">
                <a:sym typeface="Wingdings" panose="05000000000000000000" pitchFamily="2" charset="2"/>
              </a:rPr>
              <a:t> :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First Draft  Sandrine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Second Draft Rana</a:t>
            </a:r>
          </a:p>
          <a:p>
            <a:pPr lvl="1"/>
            <a:r>
              <a:rPr lang="fr-FR" dirty="0" err="1">
                <a:sym typeface="Wingdings" panose="05000000000000000000" pitchFamily="2" charset="2"/>
              </a:rPr>
              <a:t>Third</a:t>
            </a:r>
            <a:r>
              <a:rPr lang="fr-FR" dirty="0">
                <a:sym typeface="Wingdings" panose="05000000000000000000" pitchFamily="2" charset="2"/>
              </a:rPr>
              <a:t> Draft Yanis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EBB19E4-6A30-4381-944F-BE56BB54E5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42" t="17576" b="6667"/>
          <a:stretch/>
        </p:blipFill>
        <p:spPr bwMode="auto">
          <a:xfrm>
            <a:off x="7680319" y="4916988"/>
            <a:ext cx="1930521" cy="114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D1DC4DB-F66A-4117-8EC3-8F9D28A6DF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" t="34243" r="20985" b="5455"/>
          <a:stretch/>
        </p:blipFill>
        <p:spPr bwMode="auto">
          <a:xfrm>
            <a:off x="10070120" y="4916988"/>
            <a:ext cx="1893789" cy="114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oding Vs Programming For Beginners: What Is The Difference?">
            <a:extLst>
              <a:ext uri="{FF2B5EF4-FFF2-40B4-BE49-F238E27FC236}">
                <a16:creationId xmlns:a16="http://schemas.microsoft.com/office/drawing/2014/main" id="{8B84D483-B2FE-4236-B120-C608F6D72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5" r="27991" b="11836"/>
          <a:stretch/>
        </p:blipFill>
        <p:spPr bwMode="auto">
          <a:xfrm>
            <a:off x="8130182" y="1633461"/>
            <a:ext cx="3402022" cy="302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578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DF3CB-809D-4BB0-9DA4-78A19A4E6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i="0" dirty="0">
                <a:solidFill>
                  <a:srgbClr val="24292F"/>
                </a:solidFill>
                <a:effectLst/>
                <a:latin typeface="-apple-system"/>
              </a:rPr>
              <a:t>Link to </a:t>
            </a:r>
            <a:r>
              <a:rPr lang="fr-FR" b="1" i="0" dirty="0" err="1">
                <a:solidFill>
                  <a:srgbClr val="24292F"/>
                </a:solidFill>
                <a:effectLst/>
                <a:latin typeface="-apple-system"/>
              </a:rPr>
              <a:t>reposite</a:t>
            </a:r>
            <a:br>
              <a:rPr lang="fr-FR" b="1" i="0" dirty="0">
                <a:solidFill>
                  <a:srgbClr val="24292F"/>
                </a:solidFill>
                <a:effectLst/>
                <a:latin typeface="-apple-system"/>
              </a:rPr>
            </a:br>
            <a:r>
              <a:rPr lang="fr-FR" b="1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98A2B-84BA-4F31-9AB1-37D682840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Link to code:</a:t>
            </a:r>
          </a:p>
          <a:p>
            <a:r>
              <a:rPr lang="fr-FR" dirty="0"/>
              <a:t>https://github.com/sandrine3375/ironsandrine/blob/main/version%202%20blackjack%20dimanche.ipynb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Link to </a:t>
            </a:r>
            <a:r>
              <a:rPr lang="fr-FR" dirty="0" err="1"/>
              <a:t>pseudcode</a:t>
            </a:r>
            <a:r>
              <a:rPr lang="fr-FR" dirty="0"/>
              <a:t>: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https://github.com/sandrine3375/ironsandrine/blob/main/Project1pseudocode%20(2).ipynb</a:t>
            </a:r>
          </a:p>
        </p:txBody>
      </p:sp>
    </p:spTree>
    <p:extLst>
      <p:ext uri="{BB962C8B-B14F-4D97-AF65-F5344CB8AC3E}">
        <p14:creationId xmlns:p14="http://schemas.microsoft.com/office/powerpoint/2010/main" val="4162837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B5A41-98C8-4A20-A849-91ED97FBA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Code</a:t>
            </a:r>
            <a:br>
              <a:rPr lang="fr-FR" dirty="0"/>
            </a:b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039BF-48E4-4FC6-8A42-278700EAC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37643"/>
            <a:ext cx="10241280" cy="395935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fr-FR" dirty="0"/>
              <a:t>import </a:t>
            </a:r>
            <a:r>
              <a:rPr lang="fr-FR" dirty="0" err="1"/>
              <a:t>random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def</a:t>
            </a:r>
            <a:r>
              <a:rPr lang="fr-FR" dirty="0"/>
              <a:t> </a:t>
            </a:r>
            <a:r>
              <a:rPr lang="fr-FR" dirty="0" err="1"/>
              <a:t>deal_card</a:t>
            </a:r>
            <a:r>
              <a:rPr lang="fr-FR" dirty="0"/>
              <a:t>(</a:t>
            </a:r>
            <a:r>
              <a:rPr lang="fr-FR" dirty="0" err="1"/>
              <a:t>cards_list</a:t>
            </a:r>
            <a:r>
              <a:rPr lang="fr-FR" dirty="0"/>
              <a:t>):</a:t>
            </a:r>
          </a:p>
          <a:p>
            <a:pPr marL="0" indent="0">
              <a:buNone/>
            </a:pPr>
            <a:r>
              <a:rPr lang="fr-FR" dirty="0"/>
              <a:t>    """</a:t>
            </a:r>
            <a:r>
              <a:rPr lang="fr-FR" dirty="0" err="1"/>
              <a:t>Function</a:t>
            </a:r>
            <a:r>
              <a:rPr lang="fr-FR" dirty="0"/>
              <a:t> do deal </a:t>
            </a:r>
            <a:r>
              <a:rPr lang="fr-FR" dirty="0" err="1"/>
              <a:t>cards</a:t>
            </a:r>
            <a:r>
              <a:rPr lang="fr-FR" dirty="0"/>
              <a:t>"""</a:t>
            </a:r>
          </a:p>
          <a:p>
            <a:pPr marL="0" indent="0">
              <a:buNone/>
            </a:pPr>
            <a:r>
              <a:rPr lang="fr-FR" dirty="0"/>
              <a:t>    </a:t>
            </a:r>
            <a:r>
              <a:rPr lang="fr-FR" dirty="0" err="1"/>
              <a:t>random_index</a:t>
            </a:r>
            <a:r>
              <a:rPr lang="fr-FR" dirty="0"/>
              <a:t> = </a:t>
            </a:r>
            <a:r>
              <a:rPr lang="fr-FR" dirty="0" err="1"/>
              <a:t>random.randint</a:t>
            </a:r>
            <a:r>
              <a:rPr lang="fr-FR" dirty="0"/>
              <a:t>(0,len(</a:t>
            </a:r>
            <a:r>
              <a:rPr lang="fr-FR" dirty="0" err="1"/>
              <a:t>cards</a:t>
            </a:r>
            <a:r>
              <a:rPr lang="fr-FR" dirty="0"/>
              <a:t>) - 1)  # 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random.randint</a:t>
            </a:r>
            <a:r>
              <a:rPr lang="fr-FR" dirty="0"/>
              <a:t> retourne un entier au hasard, entre a et b</a:t>
            </a:r>
          </a:p>
          <a:p>
            <a:pPr marL="0" indent="0">
              <a:buNone/>
            </a:pPr>
            <a:r>
              <a:rPr lang="fr-FR" dirty="0"/>
              <a:t>    </a:t>
            </a:r>
            <a:r>
              <a:rPr lang="fr-FR" dirty="0" err="1"/>
              <a:t>random_card</a:t>
            </a:r>
            <a:r>
              <a:rPr lang="fr-FR" dirty="0"/>
              <a:t> = </a:t>
            </a:r>
            <a:r>
              <a:rPr lang="fr-FR" dirty="0" err="1"/>
              <a:t>cards</a:t>
            </a:r>
            <a:r>
              <a:rPr lang="fr-FR" dirty="0"/>
              <a:t>[</a:t>
            </a:r>
            <a:r>
              <a:rPr lang="fr-FR" dirty="0" err="1"/>
              <a:t>random_index</a:t>
            </a:r>
            <a:r>
              <a:rPr lang="fr-FR" dirty="0"/>
              <a:t>]</a:t>
            </a:r>
          </a:p>
          <a:p>
            <a:pPr marL="0" indent="0">
              <a:buNone/>
            </a:pPr>
            <a:r>
              <a:rPr lang="fr-FR" dirty="0"/>
              <a:t>    # append new </a:t>
            </a:r>
            <a:r>
              <a:rPr lang="fr-FR" dirty="0" err="1"/>
              <a:t>card</a:t>
            </a:r>
            <a:r>
              <a:rPr lang="fr-FR" dirty="0"/>
              <a:t> to deck</a:t>
            </a:r>
          </a:p>
          <a:p>
            <a:pPr marL="0" indent="0">
              <a:buNone/>
            </a:pPr>
            <a:r>
              <a:rPr lang="fr-FR" dirty="0"/>
              <a:t>    </a:t>
            </a:r>
            <a:r>
              <a:rPr lang="fr-FR" dirty="0" err="1"/>
              <a:t>cards_list.append</a:t>
            </a:r>
            <a:r>
              <a:rPr lang="fr-FR" dirty="0"/>
              <a:t>(</a:t>
            </a:r>
            <a:r>
              <a:rPr lang="fr-FR" dirty="0" err="1"/>
              <a:t>random_card</a:t>
            </a:r>
            <a:r>
              <a:rPr lang="fr-FR" dirty="0"/>
              <a:t>)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cards</a:t>
            </a:r>
            <a:r>
              <a:rPr lang="fr-FR" dirty="0"/>
              <a:t> = [1, 2, 3, 4, 5, 6, 7, 8, 9, 10, 10, 10, 10]</a:t>
            </a:r>
          </a:p>
          <a:p>
            <a:pPr marL="0" indent="0">
              <a:buNone/>
            </a:pPr>
            <a:r>
              <a:rPr lang="fr-FR" dirty="0" err="1"/>
              <a:t>player_cards</a:t>
            </a:r>
            <a:r>
              <a:rPr lang="fr-FR" dirty="0"/>
              <a:t> = [] # </a:t>
            </a:r>
            <a:r>
              <a:rPr lang="fr-FR" dirty="0" err="1"/>
              <a:t>player's</a:t>
            </a:r>
            <a:r>
              <a:rPr lang="fr-FR" dirty="0"/>
              <a:t> </a:t>
            </a:r>
            <a:r>
              <a:rPr lang="fr-FR" dirty="0" err="1"/>
              <a:t>card</a:t>
            </a:r>
            <a:r>
              <a:rPr lang="fr-FR" dirty="0"/>
              <a:t> </a:t>
            </a:r>
            <a:r>
              <a:rPr lang="fr-FR" dirty="0" err="1"/>
              <a:t>list</a:t>
            </a:r>
            <a:endParaRPr lang="fr-FR" dirty="0"/>
          </a:p>
          <a:p>
            <a:pPr marL="0" indent="0">
              <a:buNone/>
            </a:pPr>
            <a:r>
              <a:rPr lang="fr-FR" dirty="0" err="1"/>
              <a:t>dealer_cards</a:t>
            </a:r>
            <a:r>
              <a:rPr lang="fr-FR" dirty="0"/>
              <a:t> = [] # </a:t>
            </a:r>
            <a:r>
              <a:rPr lang="fr-FR" dirty="0" err="1"/>
              <a:t>dealer's</a:t>
            </a:r>
            <a:r>
              <a:rPr lang="fr-FR" dirty="0"/>
              <a:t> </a:t>
            </a:r>
            <a:r>
              <a:rPr lang="fr-FR" dirty="0" err="1"/>
              <a:t>cart</a:t>
            </a:r>
            <a:r>
              <a:rPr lang="fr-FR" dirty="0"/>
              <a:t> </a:t>
            </a:r>
            <a:r>
              <a:rPr lang="fr-FR" dirty="0" err="1"/>
              <a:t>list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437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80348-2D30-469D-8938-16928AC78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5122" y="44245"/>
            <a:ext cx="4645743" cy="585511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choice = input("do you want to play </a:t>
            </a:r>
            <a:r>
              <a:rPr lang="en-US" dirty="0" err="1"/>
              <a:t>blackjach</a:t>
            </a:r>
            <a:r>
              <a:rPr lang="en-US" dirty="0"/>
              <a:t>? say y ")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choice == "y":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deal_card</a:t>
            </a:r>
            <a:r>
              <a:rPr lang="en-US" dirty="0"/>
              <a:t>(</a:t>
            </a:r>
            <a:r>
              <a:rPr lang="en-US" dirty="0" err="1"/>
              <a:t>player_cards</a:t>
            </a:r>
            <a:r>
              <a:rPr lang="en-US" dirty="0"/>
              <a:t>) # 2*deal of card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deal_card</a:t>
            </a:r>
            <a:r>
              <a:rPr lang="en-US" dirty="0"/>
              <a:t>(</a:t>
            </a:r>
            <a:r>
              <a:rPr lang="en-US" dirty="0" err="1"/>
              <a:t>player_cards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deal_card</a:t>
            </a:r>
            <a:r>
              <a:rPr lang="en-US" dirty="0"/>
              <a:t>(</a:t>
            </a:r>
            <a:r>
              <a:rPr lang="en-US" dirty="0" err="1"/>
              <a:t>dealer_cards</a:t>
            </a:r>
            <a:r>
              <a:rPr lang="en-US" dirty="0"/>
              <a:t>) # only one deal of card for the dealer</a:t>
            </a:r>
          </a:p>
          <a:p>
            <a:pPr marL="0" indent="0">
              <a:buNone/>
            </a:pPr>
            <a:r>
              <a:rPr lang="en-US" dirty="0"/>
              <a:t>    print(</a:t>
            </a:r>
            <a:r>
              <a:rPr lang="en-US" dirty="0" err="1"/>
              <a:t>player_cards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 print(</a:t>
            </a:r>
            <a:r>
              <a:rPr lang="en-US" dirty="0" err="1"/>
              <a:t>dealer_cards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player_score</a:t>
            </a:r>
            <a:r>
              <a:rPr lang="en-US" dirty="0"/>
              <a:t> = sum(</a:t>
            </a:r>
            <a:r>
              <a:rPr lang="en-US" dirty="0" err="1"/>
              <a:t>player_cards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dealer_score</a:t>
            </a:r>
            <a:r>
              <a:rPr lang="en-US" dirty="0"/>
              <a:t> = sum(</a:t>
            </a:r>
            <a:r>
              <a:rPr lang="en-US" dirty="0" err="1"/>
              <a:t>dealer_cards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 print(</a:t>
            </a:r>
            <a:r>
              <a:rPr lang="en-US" dirty="0" err="1"/>
              <a:t>f"Your</a:t>
            </a:r>
            <a:r>
              <a:rPr lang="en-US" dirty="0"/>
              <a:t> score: {</a:t>
            </a:r>
            <a:r>
              <a:rPr lang="en-US" dirty="0" err="1"/>
              <a:t>player_score</a:t>
            </a:r>
            <a:r>
              <a:rPr lang="en-US" dirty="0"/>
              <a:t>}")</a:t>
            </a:r>
          </a:p>
          <a:p>
            <a:pPr marL="0" indent="0">
              <a:buNone/>
            </a:pPr>
            <a:r>
              <a:rPr lang="en-US" dirty="0"/>
              <a:t>    print(</a:t>
            </a:r>
            <a:r>
              <a:rPr lang="en-US" dirty="0" err="1"/>
              <a:t>f"Dealer's</a:t>
            </a:r>
            <a:r>
              <a:rPr lang="en-US" dirty="0"/>
              <a:t> score {</a:t>
            </a:r>
            <a:r>
              <a:rPr lang="en-US" dirty="0" err="1"/>
              <a:t>dealer_score</a:t>
            </a:r>
            <a:r>
              <a:rPr lang="en-US" dirty="0"/>
              <a:t>}")</a:t>
            </a:r>
          </a:p>
          <a:p>
            <a:pPr marL="0" indent="0">
              <a:buNone/>
            </a:pPr>
            <a:r>
              <a:rPr lang="en-US" dirty="0"/>
              <a:t>    </a:t>
            </a:r>
            <a:endParaRPr lang="fr-FR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031D08-967D-431B-AED3-8CEBCF3DD932}"/>
              </a:ext>
            </a:extLst>
          </p:cNvPr>
          <p:cNvSpPr txBox="1">
            <a:spLocks/>
          </p:cNvSpPr>
          <p:nvPr/>
        </p:nvSpPr>
        <p:spPr>
          <a:xfrm>
            <a:off x="7939549" y="309716"/>
            <a:ext cx="5442155" cy="601734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       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BBB2F6-3975-43CC-8BDA-6BB3E7EF0D78}"/>
              </a:ext>
            </a:extLst>
          </p:cNvPr>
          <p:cNvSpPr txBox="1"/>
          <p:nvPr/>
        </p:nvSpPr>
        <p:spPr>
          <a:xfrm>
            <a:off x="7939549" y="977912"/>
            <a:ext cx="345480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600" dirty="0"/>
              <a:t> if 1 in </a:t>
            </a:r>
            <a:r>
              <a:rPr lang="en-US" sz="1600" dirty="0" err="1"/>
              <a:t>player_cards</a:t>
            </a:r>
            <a:r>
              <a:rPr lang="en-US" sz="1600" dirty="0"/>
              <a:t> and 10 in </a:t>
            </a:r>
            <a:r>
              <a:rPr lang="en-US" sz="1600" dirty="0" err="1"/>
              <a:t>player_cards</a:t>
            </a:r>
            <a:r>
              <a:rPr lang="en-US" sz="1600" dirty="0"/>
              <a:t> and </a:t>
            </a:r>
            <a:r>
              <a:rPr lang="en-US" sz="1600" dirty="0" err="1"/>
              <a:t>player_score</a:t>
            </a:r>
            <a:r>
              <a:rPr lang="en-US" sz="1600" dirty="0"/>
              <a:t> == 11:</a:t>
            </a:r>
          </a:p>
          <a:p>
            <a:pPr marL="0" indent="0">
              <a:buNone/>
            </a:pPr>
            <a:r>
              <a:rPr lang="en-US" sz="1600" dirty="0"/>
              <a:t>        </a:t>
            </a:r>
            <a:r>
              <a:rPr lang="en-US" sz="1600" dirty="0" err="1"/>
              <a:t>player_score</a:t>
            </a:r>
            <a:r>
              <a:rPr lang="en-US" sz="1600" dirty="0"/>
              <a:t> += 10</a:t>
            </a:r>
          </a:p>
          <a:p>
            <a:r>
              <a:rPr lang="en-US" sz="1600" dirty="0"/>
              <a:t>        print("You did a </a:t>
            </a:r>
            <a:r>
              <a:rPr lang="en-US" sz="1600" dirty="0" err="1"/>
              <a:t>BlackJack</a:t>
            </a:r>
            <a:r>
              <a:rPr lang="en-US" sz="1600" dirty="0"/>
              <a:t>!") 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else: # if no blackjack, the game is going on</a:t>
            </a:r>
          </a:p>
          <a:p>
            <a:r>
              <a:rPr lang="en-US" sz="1600" dirty="0"/>
              <a:t>        </a:t>
            </a:r>
            <a:r>
              <a:rPr lang="en-US" sz="16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playing_player</a:t>
            </a: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= True # the player starts playing</a:t>
            </a:r>
            <a:endParaRPr lang="fr-FR" sz="16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Arrow: Left-Up 6">
            <a:extLst>
              <a:ext uri="{FF2B5EF4-FFF2-40B4-BE49-F238E27FC236}">
                <a16:creationId xmlns:a16="http://schemas.microsoft.com/office/drawing/2014/main" id="{43FA29B5-C80B-49AF-AB8C-69F15DE461E9}"/>
              </a:ext>
            </a:extLst>
          </p:cNvPr>
          <p:cNvSpPr/>
          <p:nvPr/>
        </p:nvSpPr>
        <p:spPr>
          <a:xfrm rot="7957704">
            <a:off x="6795770" y="1841466"/>
            <a:ext cx="1384897" cy="1285514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01213F8-517D-4C66-8FB4-505A2D1F5B31}"/>
              </a:ext>
            </a:extLst>
          </p:cNvPr>
          <p:cNvSpPr/>
          <p:nvPr/>
        </p:nvSpPr>
        <p:spPr>
          <a:xfrm>
            <a:off x="11394357" y="3429000"/>
            <a:ext cx="522340" cy="595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7975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A63A4F0-3151-43EF-BB63-D2059D221AEC}"/>
              </a:ext>
            </a:extLst>
          </p:cNvPr>
          <p:cNvSpPr txBox="1">
            <a:spLocks/>
          </p:cNvSpPr>
          <p:nvPr/>
        </p:nvSpPr>
        <p:spPr>
          <a:xfrm>
            <a:off x="3038169" y="135980"/>
            <a:ext cx="8613058" cy="6338562"/>
          </a:xfrm>
          <a:prstGeom prst="rect">
            <a:avLst/>
          </a:prstGeom>
        </p:spPr>
        <p:txBody>
          <a:bodyPr vert="horz" lIns="0" tIns="0" rIns="0" bIns="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while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playing_player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 #first, the user/player is playing</a:t>
            </a:r>
          </a:p>
          <a:p>
            <a:pPr marL="0" indent="0">
              <a:buNone/>
            </a:pPr>
            <a:r>
              <a:rPr lang="en-US" dirty="0"/>
              <a:t>            </a:t>
            </a:r>
            <a:r>
              <a:rPr lang="en-US" dirty="0" err="1"/>
              <a:t>keep_playing</a:t>
            </a:r>
            <a:r>
              <a:rPr lang="en-US" dirty="0"/>
              <a:t> = input('do you want to continue? say y </a:t>
            </a:r>
            <a:r>
              <a:rPr lang="en-US" dirty="0" err="1"/>
              <a:t>ou</a:t>
            </a:r>
            <a:r>
              <a:rPr lang="en-US" dirty="0"/>
              <a:t> n')  # be dealt another card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</a:t>
            </a:r>
            <a:r>
              <a:rPr lang="en-US" dirty="0">
                <a:solidFill>
                  <a:schemeClr val="accent4"/>
                </a:solidFill>
              </a:rPr>
              <a:t>if </a:t>
            </a:r>
            <a:r>
              <a:rPr lang="en-US" dirty="0" err="1">
                <a:solidFill>
                  <a:schemeClr val="accent4"/>
                </a:solidFill>
              </a:rPr>
              <a:t>keep_playing</a:t>
            </a:r>
            <a:r>
              <a:rPr lang="en-US" dirty="0">
                <a:solidFill>
                  <a:schemeClr val="accent4"/>
                </a:solidFill>
              </a:rPr>
              <a:t> == "y": # the player is playing</a:t>
            </a:r>
          </a:p>
          <a:p>
            <a:pPr marL="0" indent="0">
              <a:buNone/>
            </a:pPr>
            <a:r>
              <a:rPr lang="en-US" dirty="0"/>
              <a:t>                </a:t>
            </a:r>
            <a:r>
              <a:rPr lang="en-US" dirty="0" err="1"/>
              <a:t>deal_card</a:t>
            </a:r>
            <a:r>
              <a:rPr lang="en-US" dirty="0"/>
              <a:t>(</a:t>
            </a:r>
            <a:r>
              <a:rPr lang="en-US" dirty="0" err="1"/>
              <a:t>player_cards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             print(</a:t>
            </a:r>
            <a:r>
              <a:rPr lang="en-US" dirty="0" err="1"/>
              <a:t>f"Your</a:t>
            </a:r>
            <a:r>
              <a:rPr lang="en-US" dirty="0"/>
              <a:t> cards: {</a:t>
            </a:r>
            <a:r>
              <a:rPr lang="en-US" dirty="0" err="1"/>
              <a:t>player_cards</a:t>
            </a:r>
            <a:r>
              <a:rPr lang="en-US" dirty="0"/>
              <a:t>}")</a:t>
            </a:r>
          </a:p>
          <a:p>
            <a:pPr marL="0" indent="0">
              <a:buNone/>
            </a:pPr>
            <a:r>
              <a:rPr lang="en-US" dirty="0"/>
              <a:t>                print(</a:t>
            </a:r>
            <a:r>
              <a:rPr lang="en-US" dirty="0" err="1"/>
              <a:t>f"Dealer's</a:t>
            </a:r>
            <a:r>
              <a:rPr lang="en-US" dirty="0"/>
              <a:t> cards {</a:t>
            </a:r>
            <a:r>
              <a:rPr lang="en-US" dirty="0" err="1"/>
              <a:t>dealer_cards</a:t>
            </a:r>
            <a:r>
              <a:rPr lang="en-US" dirty="0"/>
              <a:t>}")</a:t>
            </a:r>
          </a:p>
          <a:p>
            <a:pPr marL="0" indent="0">
              <a:buNone/>
            </a:pPr>
            <a:r>
              <a:rPr lang="en-US" dirty="0"/>
              <a:t>                </a:t>
            </a:r>
            <a:r>
              <a:rPr lang="en-US" dirty="0" err="1"/>
              <a:t>player_score</a:t>
            </a:r>
            <a:r>
              <a:rPr lang="en-US" dirty="0"/>
              <a:t> = sum(</a:t>
            </a:r>
            <a:r>
              <a:rPr lang="en-US" dirty="0" err="1"/>
              <a:t>player_cards</a:t>
            </a:r>
            <a:r>
              <a:rPr lang="en-US" dirty="0"/>
              <a:t>) ####</a:t>
            </a:r>
          </a:p>
          <a:p>
            <a:pPr marL="0" indent="0">
              <a:buNone/>
            </a:pPr>
            <a:r>
              <a:rPr lang="en-US" dirty="0"/>
              <a:t>                </a:t>
            </a:r>
            <a:r>
              <a:rPr lang="en-US" dirty="0" err="1"/>
              <a:t>dealer_score</a:t>
            </a:r>
            <a:r>
              <a:rPr lang="en-US" dirty="0"/>
              <a:t> = sum(</a:t>
            </a:r>
            <a:r>
              <a:rPr lang="en-US" dirty="0" err="1"/>
              <a:t>dealer_cards</a:t>
            </a:r>
            <a:r>
              <a:rPr lang="en-US" dirty="0"/>
              <a:t>) ####</a:t>
            </a:r>
          </a:p>
          <a:p>
            <a:pPr marL="0" indent="0">
              <a:buNone/>
            </a:pPr>
            <a:r>
              <a:rPr lang="en-US" dirty="0"/>
              <a:t>                         if </a:t>
            </a:r>
            <a:r>
              <a:rPr lang="en-US" dirty="0" err="1"/>
              <a:t>player_score</a:t>
            </a:r>
            <a:r>
              <a:rPr lang="en-US" dirty="0"/>
              <a:t> &lt; 21: #</a:t>
            </a:r>
            <a:r>
              <a:rPr lang="en-US" b="1" dirty="0"/>
              <a:t>in this case, loop is going o</a:t>
            </a:r>
            <a:r>
              <a:rPr lang="en-US" dirty="0"/>
              <a:t>n, we ask again "do </a:t>
            </a:r>
            <a:r>
              <a:rPr lang="en-US" dirty="0" err="1"/>
              <a:t>yu</a:t>
            </a:r>
            <a:r>
              <a:rPr lang="en-US" dirty="0"/>
              <a:t> want to continue"</a:t>
            </a:r>
          </a:p>
          <a:p>
            <a:pPr marL="0" indent="0">
              <a:buNone/>
            </a:pPr>
            <a:r>
              <a:rPr lang="en-US" dirty="0"/>
              <a:t>                               print(</a:t>
            </a:r>
            <a:r>
              <a:rPr lang="en-US" dirty="0" err="1"/>
              <a:t>f"Your</a:t>
            </a:r>
            <a:r>
              <a:rPr lang="en-US" dirty="0"/>
              <a:t> score: {</a:t>
            </a:r>
            <a:r>
              <a:rPr lang="en-US" dirty="0" err="1"/>
              <a:t>player_score</a:t>
            </a:r>
            <a:r>
              <a:rPr lang="en-US" dirty="0"/>
              <a:t>}")</a:t>
            </a:r>
          </a:p>
          <a:p>
            <a:pPr marL="0" indent="0">
              <a:buNone/>
            </a:pPr>
            <a:r>
              <a:rPr lang="en-US" dirty="0"/>
              <a:t>                    	           print(</a:t>
            </a:r>
            <a:r>
              <a:rPr lang="en-US" dirty="0" err="1"/>
              <a:t>f"Dealer's</a:t>
            </a:r>
            <a:r>
              <a:rPr lang="en-US" dirty="0"/>
              <a:t> score {</a:t>
            </a:r>
            <a:r>
              <a:rPr lang="en-US" dirty="0" err="1"/>
              <a:t>dealer_score</a:t>
            </a:r>
            <a:r>
              <a:rPr lang="en-US" dirty="0"/>
              <a:t>}")</a:t>
            </a:r>
          </a:p>
          <a:p>
            <a:pPr marL="0" indent="0">
              <a:buNone/>
            </a:pPr>
            <a:r>
              <a:rPr lang="en-US" dirty="0"/>
              <a:t>	     </a:t>
            </a:r>
            <a:r>
              <a:rPr lang="en-US" dirty="0" err="1"/>
              <a:t>elif</a:t>
            </a:r>
            <a:r>
              <a:rPr lang="en-US" dirty="0"/>
              <a:t> </a:t>
            </a:r>
            <a:r>
              <a:rPr lang="en-US" dirty="0" err="1"/>
              <a:t>player_score</a:t>
            </a:r>
            <a:r>
              <a:rPr lang="en-US" dirty="0"/>
              <a:t> == 21: # </a:t>
            </a:r>
            <a:r>
              <a:rPr lang="en-US" dirty="0" err="1"/>
              <a:t>inthis</a:t>
            </a:r>
            <a:r>
              <a:rPr lang="en-US" dirty="0"/>
              <a:t> case, loop stop, player wins</a:t>
            </a:r>
          </a:p>
          <a:p>
            <a:pPr marL="0" indent="0">
              <a:buNone/>
            </a:pPr>
            <a:r>
              <a:rPr lang="en-US" dirty="0"/>
              <a:t>                    	           print("you win!!! you have 21") #####</a:t>
            </a:r>
          </a:p>
          <a:p>
            <a:pPr marL="0" indent="0">
              <a:buNone/>
            </a:pPr>
            <a:r>
              <a:rPr lang="en-US" dirty="0"/>
              <a:t>                                </a:t>
            </a:r>
            <a:r>
              <a:rPr lang="en-US" dirty="0" err="1"/>
              <a:t>playing_player</a:t>
            </a:r>
            <a:r>
              <a:rPr lang="en-US" dirty="0"/>
              <a:t> = False</a:t>
            </a:r>
          </a:p>
          <a:p>
            <a:pPr marL="457200" lvl="1" indent="0">
              <a:buNone/>
            </a:pPr>
            <a:r>
              <a:rPr lang="en-US" dirty="0"/>
              <a:t>                else: # </a:t>
            </a:r>
            <a:r>
              <a:rPr lang="en-US" dirty="0" err="1"/>
              <a:t>inthis</a:t>
            </a:r>
            <a:r>
              <a:rPr lang="en-US" dirty="0"/>
              <a:t> case, loop stop, dealer wins</a:t>
            </a:r>
          </a:p>
          <a:p>
            <a:pPr marL="0" indent="0">
              <a:buNone/>
            </a:pPr>
            <a:r>
              <a:rPr lang="en-US" dirty="0"/>
              <a:t>                                  print("Dealer wins, you did more than 21")</a:t>
            </a:r>
          </a:p>
          <a:p>
            <a:pPr marL="0" indent="0">
              <a:buNone/>
            </a:pPr>
            <a:r>
              <a:rPr lang="en-US" dirty="0"/>
              <a:t>                                  </a:t>
            </a:r>
            <a:r>
              <a:rPr lang="en-US" dirty="0" err="1"/>
              <a:t>playing_player</a:t>
            </a:r>
            <a:r>
              <a:rPr lang="en-US" dirty="0"/>
              <a:t> = False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1D7A8-3E77-4F6F-B24D-77A1828257B8}"/>
              </a:ext>
            </a:extLst>
          </p:cNvPr>
          <p:cNvSpPr txBox="1"/>
          <p:nvPr/>
        </p:nvSpPr>
        <p:spPr>
          <a:xfrm>
            <a:off x="917840" y="1894856"/>
            <a:ext cx="2389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First </a:t>
            </a:r>
            <a:r>
              <a:rPr lang="fr-FR" dirty="0" err="1"/>
              <a:t>loop</a:t>
            </a:r>
            <a:r>
              <a:rPr lang="fr-FR" dirty="0"/>
              <a:t> -Player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D5D4BE6-5C3E-4366-A47B-A07774A65311}"/>
              </a:ext>
            </a:extLst>
          </p:cNvPr>
          <p:cNvSpPr/>
          <p:nvPr/>
        </p:nvSpPr>
        <p:spPr>
          <a:xfrm>
            <a:off x="899652" y="2256503"/>
            <a:ext cx="1622322" cy="78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5942772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AnalogousFromDarkSeed_2SEEDS">
      <a:dk1>
        <a:srgbClr val="000000"/>
      </a:dk1>
      <a:lt1>
        <a:srgbClr val="FFFFFF"/>
      </a:lt1>
      <a:dk2>
        <a:srgbClr val="243141"/>
      </a:dk2>
      <a:lt2>
        <a:srgbClr val="E2E8E4"/>
      </a:lt2>
      <a:accent1>
        <a:srgbClr val="D31987"/>
      </a:accent1>
      <a:accent2>
        <a:srgbClr val="E42BE5"/>
      </a:accent2>
      <a:accent3>
        <a:srgbClr val="E52B4B"/>
      </a:accent3>
      <a:accent4>
        <a:srgbClr val="16B98F"/>
      </a:accent4>
      <a:accent5>
        <a:srgbClr val="26B2CC"/>
      </a:accent5>
      <a:accent6>
        <a:srgbClr val="1969D3"/>
      </a:accent6>
      <a:hlink>
        <a:srgbClr val="8E862F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1302</Words>
  <Application>Microsoft Office PowerPoint</Application>
  <PresentationFormat>Widescreen</PresentationFormat>
  <Paragraphs>150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-apple-system</vt:lpstr>
      <vt:lpstr>Arial</vt:lpstr>
      <vt:lpstr>Arial</vt:lpstr>
      <vt:lpstr>Avenir Next LT Pro</vt:lpstr>
      <vt:lpstr>Calibri</vt:lpstr>
      <vt:lpstr>Roboto Condensed</vt:lpstr>
      <vt:lpstr>GradientRiseVTI</vt:lpstr>
      <vt:lpstr>BlackJack Project</vt:lpstr>
      <vt:lpstr>Project Description </vt:lpstr>
      <vt:lpstr>RULES </vt:lpstr>
      <vt:lpstr>Workflow </vt:lpstr>
      <vt:lpstr>Organization </vt:lpstr>
      <vt:lpstr>Link to reposite  </vt:lpstr>
      <vt:lpstr>Code </vt:lpstr>
      <vt:lpstr>PowerPoint Presentation</vt:lpstr>
      <vt:lpstr>PowerPoint Presentation</vt:lpstr>
      <vt:lpstr>PowerPoint Presentation</vt:lpstr>
      <vt:lpstr>PowerPoint Presentation</vt:lpstr>
      <vt:lpstr> Thanks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BlackJack Project</dc:title>
  <dc:creator>Sandrine Prevot</dc:creator>
  <cp:lastModifiedBy>Sandrine Prevot</cp:lastModifiedBy>
  <cp:revision>8</cp:revision>
  <dcterms:created xsi:type="dcterms:W3CDTF">2021-12-03T19:12:39Z</dcterms:created>
  <dcterms:modified xsi:type="dcterms:W3CDTF">2021-12-05T13:23:45Z</dcterms:modified>
</cp:coreProperties>
</file>